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7" r:id="rId4"/>
    <p:sldId id="276" r:id="rId5"/>
    <p:sldId id="257" r:id="rId6"/>
    <p:sldId id="277" r:id="rId7"/>
    <p:sldId id="263" r:id="rId8"/>
    <p:sldId id="279" r:id="rId9"/>
    <p:sldId id="280" r:id="rId10"/>
    <p:sldId id="278" r:id="rId11"/>
    <p:sldId id="262" r:id="rId12"/>
    <p:sldId id="265" r:id="rId13"/>
    <p:sldId id="281" r:id="rId14"/>
    <p:sldId id="282" r:id="rId15"/>
    <p:sldId id="283" r:id="rId16"/>
    <p:sldId id="284" r:id="rId17"/>
    <p:sldId id="268" r:id="rId18"/>
    <p:sldId id="258" r:id="rId19"/>
    <p:sldId id="286" r:id="rId20"/>
    <p:sldId id="285" r:id="rId21"/>
    <p:sldId id="269" r:id="rId22"/>
    <p:sldId id="287" r:id="rId23"/>
    <p:sldId id="271" r:id="rId24"/>
    <p:sldId id="272" r:id="rId25"/>
    <p:sldId id="288" r:id="rId26"/>
    <p:sldId id="273" r:id="rId27"/>
    <p:sldId id="274" r:id="rId28"/>
    <p:sldId id="289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4"/>
    <p:restoredTop sz="94780"/>
  </p:normalViewPr>
  <p:slideViewPr>
    <p:cSldViewPr snapToGrid="0" snapToObjects="1">
      <p:cViewPr varScale="1">
        <p:scale>
          <a:sx n="136" d="100"/>
          <a:sy n="13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2F524-0ADE-234D-B79B-C2267D992C0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6B02-3C6D-A841-AE2F-2A2DEE609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4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8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8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8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8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6B02-3C6D-A841-AE2F-2A2DEE6091B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6FA2-4FBB-E349-AF1D-F3DF20B7A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39924-54C1-5641-9491-3D93D9D3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ACD1C-4890-FB40-8376-B42CC2AC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2BD24-1F4F-574C-A0F9-8088E0E3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3393-BADA-8B46-B826-B8D3C33D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6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6529-541F-5A4B-86CF-B47992F4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EFA5A-3B33-2F43-A411-1841263C5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C8FF-C141-8A4C-BD44-1E14A96C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CDAA0-9693-1845-84EF-88E1008B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45B9-9210-C449-AC1D-B4EDCE93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2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4CBD4-C2D9-9B4D-AD47-33990C980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D90F6-0C67-1542-ABA2-0E4758617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E41B-8BA1-BC47-84DA-850A4F25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334B-6B8D-1E49-B6F0-8B2FF856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DDF7-7BB1-BB44-97BC-D668B8E8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9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B5E5-7B2D-7841-B411-5E9B6589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9F68-EFA0-BF46-B258-B88FA479D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07BEF-263D-D94D-951B-15C68FB4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D8-D00D-0D48-B113-3F64C837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933F-0700-EF41-84BF-89EFD44E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E67A-86C5-C34F-B97C-12DA172D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55208-BB06-4A40-AFC7-8E8FED35D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B0F6-B0C3-7542-8ECD-7FC6DFE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852B-9FA0-2E4A-AEC3-42736FAF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F7DD-7D30-8941-932A-B0E6967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7282-CB19-5E4B-9DA2-329CB249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B77D-B78F-1A41-BCFC-AF6EBEBCB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91D8A-5AFB-C44A-B7D7-941A0D03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E36C-D086-F44C-A765-F42E4BD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2A50B-EC5D-184F-B9E5-6F2177E9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7B725-4614-2D41-BB0A-5B04D406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6F73-EB74-B345-9297-D88CC6F5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86FD7-E988-9A4D-A1F6-F31197F0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6117A-2B96-8745-BD4D-6D652AE86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77390-7555-4044-9A8E-83C41097B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0E216-77FD-BE41-B239-A5D978743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2D262-757D-564C-961A-91273277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277F2-8F96-AE48-9427-783EA0E3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8705D-2206-0648-ACD8-63C9D1C8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9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AD60-ED6C-D944-95A1-67446C46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A12AB-D823-8F49-A7C7-77327EC7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CD499-6AF1-CF4E-81C2-D134A6A3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B550-1EB7-D44B-A781-8D158AB2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5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02DAB-8D33-DE46-8743-6EA288C2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7BF51-5919-5944-AC6D-0EB0128F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45719-EE24-9540-BAB4-EE69DD6C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DE3-A33D-CF42-BFEF-69643C56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9EC3-C535-4C4F-9796-0A2A0F85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B35E9-3872-2440-8956-3B58A527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FABF-D2F7-1244-A66C-F08777C9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EACD-AEE8-1544-88F4-1077522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F368C-7AEA-FF4B-87C7-B07C3C94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8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65E1-E971-3D4E-948E-ED98842D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03204-A29D-5D4A-9FF1-8FBFF6C95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7ED4-4BF6-AF41-9DB7-54D07E25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4728F-E12D-4E4C-B56F-617C811E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55E6F-7084-B740-88F7-F2D080AD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64344-9A8C-B945-8A82-3221B53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8EA7D-34A2-4546-9AD5-5A6CAF1F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10B-1A9F-A54C-9180-A0F0AB337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703A-2BEB-B847-A453-F81583EAA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EE92-411A-DA4D-953B-23AE1F4EB46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6F74-7325-1F48-9220-A46F02925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0B13-4E3E-F94E-B16B-9FECF97EB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3C3A-E28F-2F46-B46E-539AB284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e.kmi.open.ac.uk/AnalyseDashboard_demo/log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F01-2CFF-8144-8EF7-A5D619392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24" y="1600200"/>
            <a:ext cx="11430000" cy="1655764"/>
          </a:xfrm>
        </p:spPr>
        <p:txBody>
          <a:bodyPr>
            <a:normAutofit fontScale="90000"/>
          </a:bodyPr>
          <a:lstStyle/>
          <a:p>
            <a:r>
              <a:rPr lang="en-GB" dirty="0"/>
              <a:t>Modelling of student success: </a:t>
            </a:r>
            <a:br>
              <a:rPr lang="en-GB" dirty="0"/>
            </a:br>
            <a:r>
              <a:rPr lang="en-GB" dirty="0"/>
              <a:t>two universities – two different yet the same 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82596-84D0-354D-8460-CEE8172D8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Jakub Kuzilek</a:t>
            </a:r>
          </a:p>
          <a:p>
            <a:r>
              <a:rPr lang="en-GB" dirty="0" err="1"/>
              <a:t>jakub.kuzilek@hu-berlin.de</a:t>
            </a:r>
            <a:endParaRPr lang="en-GB" dirty="0"/>
          </a:p>
          <a:p>
            <a:r>
              <a:rPr lang="en-GB" dirty="0"/>
              <a:t>Humboldt University</a:t>
            </a:r>
          </a:p>
          <a:p>
            <a:r>
              <a:rPr lang="en-GB" dirty="0"/>
              <a:t>2020-06-30</a:t>
            </a:r>
          </a:p>
        </p:txBody>
      </p:sp>
    </p:spTree>
    <p:extLst>
      <p:ext uri="{BB962C8B-B14F-4D97-AF65-F5344CB8AC3E}">
        <p14:creationId xmlns:p14="http://schemas.microsoft.com/office/powerpoint/2010/main" val="383497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591D-FCF4-6747-BF09-78EE4614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best time for at-risk student identification?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4574-8AA6-524F-B052-C70E60BA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Students</a:t>
            </a:r>
            <a:r>
              <a:rPr lang="en-US" dirty="0"/>
              <a:t>, who </a:t>
            </a:r>
            <a:r>
              <a:rPr lang="en-US" dirty="0">
                <a:solidFill>
                  <a:srgbClr val="FF0000"/>
                </a:solidFill>
              </a:rPr>
              <a:t>fail</a:t>
            </a:r>
            <a:r>
              <a:rPr lang="en-US" dirty="0"/>
              <a:t> first Tutor Marked Assignment (TMA) in fourth week has high probability of course failure (</a:t>
            </a:r>
            <a:r>
              <a:rPr lang="en-US" dirty="0">
                <a:solidFill>
                  <a:srgbClr val="FF0000"/>
                </a:solidFill>
              </a:rPr>
              <a:t>&gt;95%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28097-018B-FF4F-9FF0-E3BA48D223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63" y="3151931"/>
            <a:ext cx="7783758" cy="1292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738120-5933-8B4E-B7C7-0D690E8505B3}"/>
              </a:ext>
            </a:extLst>
          </p:cNvPr>
          <p:cNvSpPr/>
          <p:nvPr/>
        </p:nvSpPr>
        <p:spPr>
          <a:xfrm>
            <a:off x="2090905" y="3151931"/>
            <a:ext cx="1755672" cy="1292965"/>
          </a:xfrm>
          <a:prstGeom prst="rect">
            <a:avLst/>
          </a:prstGeom>
          <a:solidFill>
            <a:srgbClr val="3366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8B22C-421C-4646-804A-8F99CF644CD6}"/>
              </a:ext>
            </a:extLst>
          </p:cNvPr>
          <p:cNvSpPr/>
          <p:nvPr/>
        </p:nvSpPr>
        <p:spPr>
          <a:xfrm>
            <a:off x="3846578" y="3151931"/>
            <a:ext cx="4988051" cy="1292965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B88426-1D5C-D743-9B3A-9679ECC1F078}"/>
              </a:ext>
            </a:extLst>
          </p:cNvPr>
          <p:cNvCxnSpPr/>
          <p:nvPr/>
        </p:nvCxnSpPr>
        <p:spPr>
          <a:xfrm flipV="1">
            <a:off x="3846577" y="4444896"/>
            <a:ext cx="0" cy="383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B8F12559-F517-924F-AC6F-668A8BDFB111}"/>
              </a:ext>
            </a:extLst>
          </p:cNvPr>
          <p:cNvSpPr txBox="1"/>
          <p:nvPr/>
        </p:nvSpPr>
        <p:spPr>
          <a:xfrm>
            <a:off x="3128977" y="4900493"/>
            <a:ext cx="349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We need to start predicting before first TMA</a:t>
            </a:r>
          </a:p>
        </p:txBody>
      </p:sp>
    </p:spTree>
    <p:extLst>
      <p:ext uri="{BB962C8B-B14F-4D97-AF65-F5344CB8AC3E}">
        <p14:creationId xmlns:p14="http://schemas.microsoft.com/office/powerpoint/2010/main" val="245727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D77E-B4A7-6F46-A56A-C820503A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E35C-D056-3D45-A449-932C763A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5343" cy="4351338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GB" sz="3200" dirty="0"/>
              <a:t>Demographic data</a:t>
            </a:r>
          </a:p>
          <a:p>
            <a:pPr marL="742950" lvl="1" indent="-285750"/>
            <a:r>
              <a:rPr lang="en-GB" sz="2800" dirty="0"/>
              <a:t>age, gender, new/cont. student, education, IMD, postcode, occupation, motivation</a:t>
            </a:r>
          </a:p>
          <a:p>
            <a:pPr marL="285750" indent="-285750"/>
            <a:r>
              <a:rPr lang="en-GB" sz="3200" dirty="0"/>
              <a:t>Study related data</a:t>
            </a:r>
          </a:p>
          <a:p>
            <a:pPr marL="742950" lvl="1" indent="-285750"/>
            <a:r>
              <a:rPr lang="en-GB" sz="2800" dirty="0"/>
              <a:t>Pay dates, registration data, estimated workload, number of previous attempts</a:t>
            </a:r>
          </a:p>
          <a:p>
            <a:pPr marL="285750" indent="-285750"/>
            <a:r>
              <a:rPr lang="en-GB" sz="3200" dirty="0"/>
              <a:t>Assessments</a:t>
            </a:r>
          </a:p>
          <a:p>
            <a:pPr marL="742950" lvl="1" indent="-285750"/>
            <a:r>
              <a:rPr lang="en-GB" sz="2800" dirty="0"/>
              <a:t>Scores, submission dates, assessment weights, cut-off dates, late submissions</a:t>
            </a:r>
          </a:p>
          <a:p>
            <a:pPr marL="285750" indent="-285750"/>
            <a:r>
              <a:rPr lang="en-GB" sz="3200" dirty="0"/>
              <a:t>VLE activities</a:t>
            </a:r>
          </a:p>
          <a:p>
            <a:pPr marL="742950" lvl="1" indent="-285750"/>
            <a:r>
              <a:rPr lang="en-GB" sz="2800" dirty="0"/>
              <a:t>VLE like system, log data, number of clicks per day per site, activity types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F15AEB-B0AC-F942-BEAD-B2F27C47A7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48064" y="2529686"/>
            <a:ext cx="2905736" cy="2943216"/>
            <a:chOff x="1757" y="1256"/>
            <a:chExt cx="2481" cy="251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D1FAFD0-A8E3-DD4E-A3D1-5E7B605931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7" y="1256"/>
              <a:ext cx="2481" cy="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6FCDC8-6DEF-4142-AE3E-0B6F22F2C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" y="1256"/>
              <a:ext cx="2489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380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D213-8804-8343-ADF0-2987CF10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VLE activities are important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1F1568-89EF-6144-BF4D-171F71C0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04" y="1448972"/>
            <a:ext cx="4140801" cy="1980028"/>
          </a:xfrm>
        </p:spPr>
        <p:txBody>
          <a:bodyPr/>
          <a:lstStyle/>
          <a:p>
            <a:r>
              <a:rPr lang="en-US" sz="2400" dirty="0"/>
              <a:t>Demographic data</a:t>
            </a:r>
          </a:p>
          <a:p>
            <a:pPr lvl="1"/>
            <a:r>
              <a:rPr lang="en-US" sz="2000" dirty="0"/>
              <a:t>New student</a:t>
            </a:r>
          </a:p>
          <a:p>
            <a:pPr lvl="1"/>
            <a:r>
              <a:rPr lang="en-US" sz="2000" dirty="0"/>
              <a:t>Male</a:t>
            </a:r>
          </a:p>
          <a:p>
            <a:pPr lvl="1"/>
            <a:r>
              <a:rPr lang="en-US" sz="2000" dirty="0"/>
              <a:t>No formal qualification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C87151-C096-294A-94C1-3DD4AB185FE8}"/>
              </a:ext>
            </a:extLst>
          </p:cNvPr>
          <p:cNvGrpSpPr/>
          <p:nvPr/>
        </p:nvGrpSpPr>
        <p:grpSpPr>
          <a:xfrm>
            <a:off x="481426" y="1598448"/>
            <a:ext cx="5223164" cy="1733126"/>
            <a:chOff x="0" y="0"/>
            <a:chExt cx="2857500" cy="1600200"/>
          </a:xfrm>
          <a:extLst>
            <a:ext uri="{0CCBE362-F206-4b92-989A-16890622DB6E}">
              <ma14:wrappingTextBoxFlag xmlns="" xmlns:ma14="http://schemas.microsoft.com/office/mac/drawingml/2011/main"/>
            </a:ext>
          </a:ex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65D31B-4E88-E448-B730-E40EE01E3DA8}"/>
                </a:ext>
              </a:extLst>
            </p:cNvPr>
            <p:cNvSpPr/>
            <p:nvPr/>
          </p:nvSpPr>
          <p:spPr>
            <a:xfrm>
              <a:off x="0" y="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ea typeface="ＭＳ 明朝"/>
                  <a:cs typeface="Times New Roman"/>
                </a:rPr>
                <a:t>Sex</a:t>
              </a:r>
              <a:endParaRPr lang="en-GB" sz="1400" dirty="0">
                <a:solidFill>
                  <a:srgbClr val="0000FF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B21152-1E63-D14F-A268-F9E9A79BCC7A}"/>
                </a:ext>
              </a:extLst>
            </p:cNvPr>
            <p:cNvSpPr/>
            <p:nvPr/>
          </p:nvSpPr>
          <p:spPr>
            <a:xfrm>
              <a:off x="0" y="11430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8000"/>
                  </a:solidFill>
                  <a:ea typeface="ＭＳ 明朝"/>
                  <a:cs typeface="Times New Roman"/>
                </a:rPr>
                <a:t>Education</a:t>
              </a:r>
              <a:endParaRPr lang="en-GB" sz="1400" dirty="0">
                <a:solidFill>
                  <a:srgbClr val="008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B60C6B-CB3B-B54D-A94D-30D8DBC09FD1}"/>
                </a:ext>
              </a:extLst>
            </p:cNvPr>
            <p:cNvSpPr/>
            <p:nvPr/>
          </p:nvSpPr>
          <p:spPr>
            <a:xfrm>
              <a:off x="0" y="5715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a typeface="ＭＳ 明朝"/>
                  <a:cs typeface="Times New Roman"/>
                </a:rPr>
                <a:t>N/C</a:t>
              </a:r>
              <a:endParaRPr lang="en-GB" sz="1400" dirty="0">
                <a:solidFill>
                  <a:schemeClr val="accent4">
                    <a:lumMod val="75000"/>
                  </a:schemeClr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391A49-04CA-3D43-A17D-BB8B6DEB1522}"/>
                </a:ext>
              </a:extLst>
            </p:cNvPr>
            <p:cNvSpPr/>
            <p:nvPr/>
          </p:nvSpPr>
          <p:spPr>
            <a:xfrm>
              <a:off x="1828800" y="8001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ea typeface="ＭＳ 明朝"/>
                  <a:cs typeface="Times New Roman"/>
                </a:rPr>
                <a:t>TMA1</a:t>
              </a:r>
              <a:endParaRPr lang="en-GB" sz="1400" dirty="0">
                <a:ea typeface="ＭＳ 明朝"/>
                <a:cs typeface="Times New Roman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CF1C05-537E-8C4E-874B-8A1B9F3D0779}"/>
                </a:ext>
              </a:extLst>
            </p:cNvPr>
            <p:cNvCxnSpPr/>
            <p:nvPr/>
          </p:nvCxnSpPr>
          <p:spPr>
            <a:xfrm>
              <a:off x="1028700" y="228600"/>
              <a:ext cx="914400" cy="6858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B1D689A-4294-FC4C-89B8-F0BDC9D233BD}"/>
                </a:ext>
              </a:extLst>
            </p:cNvPr>
            <p:cNvCxnSpPr/>
            <p:nvPr/>
          </p:nvCxnSpPr>
          <p:spPr>
            <a:xfrm>
              <a:off x="1028700" y="800100"/>
              <a:ext cx="800100" cy="2286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19B048-6F0F-6F41-AFFC-3A7521276CEC}"/>
                </a:ext>
              </a:extLst>
            </p:cNvPr>
            <p:cNvCxnSpPr/>
            <p:nvPr/>
          </p:nvCxnSpPr>
          <p:spPr>
            <a:xfrm flipV="1">
              <a:off x="1028700" y="1143000"/>
              <a:ext cx="914400" cy="2286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51469C-B0D8-CF4D-8447-7033B49ADA84}"/>
              </a:ext>
            </a:extLst>
          </p:cNvPr>
          <p:cNvSpPr txBox="1"/>
          <p:nvPr/>
        </p:nvSpPr>
        <p:spPr>
          <a:xfrm>
            <a:off x="6392304" y="3289228"/>
            <a:ext cx="376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VLE:</a:t>
            </a:r>
          </a:p>
          <a:p>
            <a:r>
              <a:rPr lang="en-US" dirty="0"/>
              <a:t>Probability of failing at TMA1  = </a:t>
            </a:r>
            <a:r>
              <a:rPr lang="en-US" dirty="0">
                <a:solidFill>
                  <a:srgbClr val="FF0000"/>
                </a:solidFill>
              </a:rPr>
              <a:t>18.5%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F07AD-3505-564F-A83E-6A262523A812}"/>
              </a:ext>
            </a:extLst>
          </p:cNvPr>
          <p:cNvGrpSpPr/>
          <p:nvPr/>
        </p:nvGrpSpPr>
        <p:grpSpPr>
          <a:xfrm>
            <a:off x="493776" y="3935559"/>
            <a:ext cx="5223164" cy="2295144"/>
            <a:chOff x="0" y="0"/>
            <a:chExt cx="2857500" cy="2171700"/>
          </a:xfrm>
          <a:extLst>
            <a:ext uri="{0CCBE362-F206-4b92-989A-16890622DB6E}">
              <ma14:wrappingTextBoxFlag xmlns="" xmlns:ma14="http://schemas.microsoft.com/office/mac/drawingml/2011/main"/>
            </a:ext>
          </a:ex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041775-9A42-0340-B189-6D1834166516}"/>
                </a:ext>
              </a:extLst>
            </p:cNvPr>
            <p:cNvSpPr/>
            <p:nvPr/>
          </p:nvSpPr>
          <p:spPr>
            <a:xfrm>
              <a:off x="0" y="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  <a:ea typeface="ＭＳ 明朝"/>
                  <a:cs typeface="Times New Roman"/>
                </a:rPr>
                <a:t>Sex</a:t>
              </a:r>
              <a:endParaRPr lang="en-GB" sz="1400" dirty="0">
                <a:solidFill>
                  <a:srgbClr val="0000FF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416D6D-22A5-EA4C-9BA0-89A6FC3D16C3}"/>
                </a:ext>
              </a:extLst>
            </p:cNvPr>
            <p:cNvSpPr/>
            <p:nvPr/>
          </p:nvSpPr>
          <p:spPr>
            <a:xfrm>
              <a:off x="0" y="11430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8000"/>
                  </a:solidFill>
                  <a:ea typeface="ＭＳ 明朝"/>
                  <a:cs typeface="Times New Roman"/>
                </a:rPr>
                <a:t>Education</a:t>
              </a:r>
              <a:endParaRPr lang="en-GB" sz="1400" dirty="0">
                <a:solidFill>
                  <a:srgbClr val="008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67BABB-76BD-E04D-ADB6-5EA4776024BD}"/>
                </a:ext>
              </a:extLst>
            </p:cNvPr>
            <p:cNvSpPr/>
            <p:nvPr/>
          </p:nvSpPr>
          <p:spPr>
            <a:xfrm>
              <a:off x="0" y="5715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a typeface="ＭＳ 明朝"/>
                  <a:cs typeface="Times New Roman"/>
                </a:rPr>
                <a:t>N/C</a:t>
              </a:r>
              <a:endParaRPr lang="en-GB" sz="1400" dirty="0">
                <a:solidFill>
                  <a:schemeClr val="accent4">
                    <a:lumMod val="75000"/>
                  </a:schemeClr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6A0C70-09C7-BE41-8182-82DB0E676D84}"/>
                </a:ext>
              </a:extLst>
            </p:cNvPr>
            <p:cNvSpPr/>
            <p:nvPr/>
          </p:nvSpPr>
          <p:spPr>
            <a:xfrm>
              <a:off x="0" y="17145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a typeface="ＭＳ 明朝"/>
                  <a:cs typeface="Times New Roman"/>
                </a:rPr>
                <a:t>VLE</a:t>
              </a:r>
              <a:endParaRPr lang="en-GB" sz="1400" dirty="0">
                <a:solidFill>
                  <a:srgbClr val="FF66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6CB8445-8C0C-9245-8D25-B78DDF7E1DAC}"/>
                </a:ext>
              </a:extLst>
            </p:cNvPr>
            <p:cNvSpPr/>
            <p:nvPr/>
          </p:nvSpPr>
          <p:spPr>
            <a:xfrm>
              <a:off x="1828800" y="800100"/>
              <a:ext cx="10287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ea typeface="ＭＳ 明朝"/>
                  <a:cs typeface="Times New Roman"/>
                </a:rPr>
                <a:t>TMA1</a:t>
              </a:r>
              <a:endParaRPr lang="en-GB" sz="1400" dirty="0">
                <a:ea typeface="ＭＳ 明朝"/>
                <a:cs typeface="Times New Roman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1F0B75-72F6-914A-A1C3-0383C05CB3F8}"/>
                </a:ext>
              </a:extLst>
            </p:cNvPr>
            <p:cNvCxnSpPr/>
            <p:nvPr/>
          </p:nvCxnSpPr>
          <p:spPr>
            <a:xfrm>
              <a:off x="1028700" y="228600"/>
              <a:ext cx="914400" cy="6858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622718D-6E4E-5042-BB5F-75C9B43C8AB4}"/>
                </a:ext>
              </a:extLst>
            </p:cNvPr>
            <p:cNvCxnSpPr/>
            <p:nvPr/>
          </p:nvCxnSpPr>
          <p:spPr>
            <a:xfrm>
              <a:off x="1028700" y="800100"/>
              <a:ext cx="800100" cy="2286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05FC761-8DDE-8F49-8734-2DB541F6CC45}"/>
                </a:ext>
              </a:extLst>
            </p:cNvPr>
            <p:cNvCxnSpPr/>
            <p:nvPr/>
          </p:nvCxnSpPr>
          <p:spPr>
            <a:xfrm flipV="1">
              <a:off x="1028700" y="1143000"/>
              <a:ext cx="914400" cy="2286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21B0E7-4210-4645-9A13-40CF6B257D44}"/>
                </a:ext>
              </a:extLst>
            </p:cNvPr>
            <p:cNvCxnSpPr/>
            <p:nvPr/>
          </p:nvCxnSpPr>
          <p:spPr>
            <a:xfrm flipV="1">
              <a:off x="1028700" y="1257300"/>
              <a:ext cx="1028700" cy="68580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A9E265D-9DD8-A04B-9BC1-81CB8CF5E51E}"/>
              </a:ext>
            </a:extLst>
          </p:cNvPr>
          <p:cNvGraphicFramePr>
            <a:graphicFrameLocks noGrp="1"/>
          </p:cNvGraphicFramePr>
          <p:nvPr/>
        </p:nvGraphicFramePr>
        <p:xfrm>
          <a:off x="6470457" y="4601899"/>
          <a:ext cx="4062648" cy="1706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Nr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6454967D-D9BF-014D-AFA5-978C517D9915}"/>
              </a:ext>
            </a:extLst>
          </p:cNvPr>
          <p:cNvSpPr/>
          <p:nvPr/>
        </p:nvSpPr>
        <p:spPr>
          <a:xfrm>
            <a:off x="6470457" y="4206609"/>
            <a:ext cx="109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VLE:</a:t>
            </a:r>
          </a:p>
        </p:txBody>
      </p:sp>
    </p:spTree>
    <p:extLst>
      <p:ext uri="{BB962C8B-B14F-4D97-AF65-F5344CB8AC3E}">
        <p14:creationId xmlns:p14="http://schemas.microsoft.com/office/powerpoint/2010/main" val="348395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28F2-40F6-4742-A14B-58D3DA83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“fingerprints”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5A05D-7917-2D4E-BD27-DF2DD87D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GB" dirty="0"/>
              <a:t>Identification of important VLE activities using historical data</a:t>
            </a:r>
          </a:p>
          <a:p>
            <a:r>
              <a:rPr lang="en-GB" dirty="0"/>
              <a:t>Course specific</a:t>
            </a:r>
          </a:p>
          <a:p>
            <a:endParaRPr lang="en-GB" dirty="0"/>
          </a:p>
        </p:txBody>
      </p:sp>
      <p:pic>
        <p:nvPicPr>
          <p:cNvPr id="4" name="Picture 3" descr="s104_2013B_mch_all-z.jpg">
            <a:extLst>
              <a:ext uri="{FF2B5EF4-FFF2-40B4-BE49-F238E27FC236}">
                <a16:creationId xmlns:a16="http://schemas.microsoft.com/office/drawing/2014/main" id="{52368933-6F83-2B45-9BAE-2D92432B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71" y="2884714"/>
            <a:ext cx="6299057" cy="386717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0EC05C-CDD0-B240-A9F4-5A65058717FC}"/>
              </a:ext>
            </a:extLst>
          </p:cNvPr>
          <p:cNvCxnSpPr>
            <a:cxnSpLocks/>
          </p:cNvCxnSpPr>
          <p:nvPr/>
        </p:nvCxnSpPr>
        <p:spPr>
          <a:xfrm flipH="1">
            <a:off x="3041228" y="3131191"/>
            <a:ext cx="41415" cy="3361684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CF7F8C-D45F-A848-A15B-E57DDD46C76B}"/>
              </a:ext>
            </a:extLst>
          </p:cNvPr>
          <p:cNvSpPr txBox="1"/>
          <p:nvPr/>
        </p:nvSpPr>
        <p:spPr>
          <a:xfrm>
            <a:off x="3082643" y="301965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259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5675-BB61-F446-89E5-E3B47046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Predictive models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EB1E36-D438-2243-AF48-C2EA55DB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2" y="1597082"/>
            <a:ext cx="1277111" cy="43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556A490-497C-D44F-8CD1-BEBE6E40E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 bwMode="auto">
          <a:xfrm>
            <a:off x="10643551" y="1514631"/>
            <a:ext cx="1134586" cy="447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cintosh HD:Users:zdenekzdrahal:Desktop:EDEN:voting.jpg">
            <a:extLst>
              <a:ext uri="{FF2B5EF4-FFF2-40B4-BE49-F238E27FC236}">
                <a16:creationId xmlns:a16="http://schemas.microsoft.com/office/drawing/2014/main" id="{069F6094-2E0E-964A-A2FF-D62AF21B5A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26" y="1514631"/>
            <a:ext cx="5309242" cy="4720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AA735CF-27A0-1549-AF75-23AE801A49A5}"/>
              </a:ext>
            </a:extLst>
          </p:cNvPr>
          <p:cNvSpPr/>
          <p:nvPr/>
        </p:nvSpPr>
        <p:spPr>
          <a:xfrm>
            <a:off x="1142751" y="6374003"/>
            <a:ext cx="10222992" cy="2377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C136-A0CB-6F4F-B417-B1491504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Prediction of at-risk students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6DF26A1E-E12B-894A-A53B-56169F2C76DD}"/>
              </a:ext>
            </a:extLst>
          </p:cNvPr>
          <p:cNvSpPr/>
          <p:nvPr/>
        </p:nvSpPr>
        <p:spPr>
          <a:xfrm>
            <a:off x="1910711" y="2953504"/>
            <a:ext cx="1124712" cy="7428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780369A-D0FC-8D46-B136-9ADB66F1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86" y="3622172"/>
            <a:ext cx="2117864" cy="1373602"/>
          </a:xfrm>
          <a:prstGeom prst="rect">
            <a:avLst/>
          </a:prstGeom>
        </p:spPr>
      </p:pic>
      <p:cxnSp>
        <p:nvCxnSpPr>
          <p:cNvPr id="6" name="Elbow Connector 17">
            <a:extLst>
              <a:ext uri="{FF2B5EF4-FFF2-40B4-BE49-F238E27FC236}">
                <a16:creationId xmlns:a16="http://schemas.microsoft.com/office/drawing/2014/main" id="{55562F49-6C05-2046-A7EA-0977818C9F5E}"/>
              </a:ext>
            </a:extLst>
          </p:cNvPr>
          <p:cNvCxnSpPr>
            <a:stCxn id="5" idx="2"/>
            <a:endCxn id="11" idx="2"/>
          </p:cNvCxnSpPr>
          <p:nvPr/>
        </p:nvCxnSpPr>
        <p:spPr>
          <a:xfrm rot="5400000" flipH="1">
            <a:off x="5422681" y="-290962"/>
            <a:ext cx="1198825" cy="9374648"/>
          </a:xfrm>
          <a:prstGeom prst="bentConnector3">
            <a:avLst>
              <a:gd name="adj1" fmla="val -1906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Arrow 15">
            <a:extLst>
              <a:ext uri="{FF2B5EF4-FFF2-40B4-BE49-F238E27FC236}">
                <a16:creationId xmlns:a16="http://schemas.microsoft.com/office/drawing/2014/main" id="{03599AD1-0AA6-3F4E-9B70-85046935F914}"/>
              </a:ext>
            </a:extLst>
          </p:cNvPr>
          <p:cNvSpPr/>
          <p:nvPr/>
        </p:nvSpPr>
        <p:spPr>
          <a:xfrm>
            <a:off x="8014864" y="3008264"/>
            <a:ext cx="1124712" cy="7428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9C09380-D8AC-D14E-802A-A7F98BE2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12" y="2064817"/>
            <a:ext cx="991211" cy="12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24">
            <a:extLst>
              <a:ext uri="{FF2B5EF4-FFF2-40B4-BE49-F238E27FC236}">
                <a16:creationId xmlns:a16="http://schemas.microsoft.com/office/drawing/2014/main" id="{B95C5648-FCFF-EC47-9229-F9B2E3FBB73A}"/>
              </a:ext>
            </a:extLst>
          </p:cNvPr>
          <p:cNvSpPr txBox="1"/>
          <p:nvPr/>
        </p:nvSpPr>
        <p:spPr>
          <a:xfrm>
            <a:off x="11202350" y="2584172"/>
            <a:ext cx="82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</a:t>
            </a:r>
            <a:endParaRPr lang="cs-CZ" dirty="0"/>
          </a:p>
        </p:txBody>
      </p:sp>
      <p:pic>
        <p:nvPicPr>
          <p:cNvPr id="10" name="Picture 3" descr="module_view_censored.png">
            <a:extLst>
              <a:ext uri="{FF2B5EF4-FFF2-40B4-BE49-F238E27FC236}">
                <a16:creationId xmlns:a16="http://schemas.microsoft.com/office/drawing/2014/main" id="{36E91A2E-1F79-A947-A790-F7E0615D2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09" y="2029726"/>
            <a:ext cx="4184476" cy="2279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75C30-7E24-E148-A38E-CB5ADA444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30" y="2849694"/>
            <a:ext cx="919279" cy="947255"/>
          </a:xfrm>
          <a:prstGeom prst="rect">
            <a:avLst/>
          </a:prstGeom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E3BF219C-2D32-254F-A6AF-4E3226F60F76}"/>
              </a:ext>
            </a:extLst>
          </p:cNvPr>
          <p:cNvSpPr txBox="1"/>
          <p:nvPr/>
        </p:nvSpPr>
        <p:spPr>
          <a:xfrm rot="19001068">
            <a:off x="653167" y="3118088"/>
            <a:ext cx="127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 RISK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AC182FC-C4F7-F948-A160-4D91C3FA3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344" y="3696372"/>
            <a:ext cx="1761493" cy="10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496A-FBE1-9445-BEC9-76E46F24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385" y="2766218"/>
            <a:ext cx="1883229" cy="1325563"/>
          </a:xfrm>
        </p:spPr>
        <p:txBody>
          <a:bodyPr/>
          <a:lstStyle/>
          <a:p>
            <a:r>
              <a:rPr lang="en-GB" dirty="0">
                <a:hlinkClick r:id="rId2"/>
              </a:rPr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6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074DE20-B95E-2E4F-8EFD-A2D6B1CD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62" y="2115882"/>
            <a:ext cx="5401476" cy="26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2BFD-6620-1848-A2A9-814897D3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6C98-8D6E-BF44-AD56-A60647A3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2016 cooperation with FME started</a:t>
            </a:r>
          </a:p>
          <a:p>
            <a:r>
              <a:rPr lang="en-GB" dirty="0"/>
              <a:t>“Spin-off” of OU Analyse</a:t>
            </a:r>
          </a:p>
          <a:p>
            <a:r>
              <a:rPr lang="en-GB" dirty="0"/>
              <a:t>2018 foundation of LA team at CTU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DAEA-DC06-1A47-B69E-42B1939C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FME, CTU in Prague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D388B-75CD-9149-9ECD-3F2ADFB4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91" y="3101975"/>
            <a:ext cx="5080000" cy="339090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53A4671-44BC-F444-99C7-4671414B4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9" y="1690688"/>
            <a:ext cx="6018986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841F-E557-BC41-9274-C140C4AB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78730-B12B-164D-B4D2-7F61D05B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39" y="4933982"/>
            <a:ext cx="4512733" cy="1039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B4DB2-A740-3641-B535-ACA95CC16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185" b="84846"/>
          <a:stretch/>
        </p:blipFill>
        <p:spPr>
          <a:xfrm>
            <a:off x="1992662" y="2427095"/>
            <a:ext cx="3422088" cy="229011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60D0A6-91B3-6E4A-8599-29FDF5EB6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43" y="2424737"/>
            <a:ext cx="4710157" cy="22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51ED-0E14-B344-A3E4-D401ED32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FME, CTU in Prague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4DED3-1BC1-E34D-A7DB-CAAC59D6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oldest and largest CTU faculties </a:t>
            </a:r>
          </a:p>
          <a:p>
            <a:r>
              <a:rPr lang="en-GB" dirty="0"/>
              <a:t>3000 students in bachelor and master programmes</a:t>
            </a:r>
          </a:p>
          <a:p>
            <a:r>
              <a:rPr lang="en-GB" dirty="0"/>
              <a:t>approx. 1/3 are first year students</a:t>
            </a:r>
          </a:p>
          <a:p>
            <a:r>
              <a:rPr lang="en-GB" dirty="0"/>
              <a:t>Retention in the first academic year is around 50 %</a:t>
            </a:r>
          </a:p>
        </p:txBody>
      </p:sp>
    </p:spTree>
    <p:extLst>
      <p:ext uri="{BB962C8B-B14F-4D97-AF65-F5344CB8AC3E}">
        <p14:creationId xmlns:p14="http://schemas.microsoft.com/office/powerpoint/2010/main" val="223106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8565-94A1-934E-952E-D2404760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BC17DA-E9FD-644C-BAA6-219D0EDB0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10071100" cy="18288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4BACC1-45D9-8F45-982B-52AB618B656A}"/>
              </a:ext>
            </a:extLst>
          </p:cNvPr>
          <p:cNvSpPr txBox="1"/>
          <p:nvPr/>
        </p:nvSpPr>
        <p:spPr>
          <a:xfrm>
            <a:off x="951470" y="4139514"/>
            <a:ext cx="10169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Given: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Registration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Exam data</a:t>
            </a:r>
          </a:p>
          <a:p>
            <a:endParaRPr lang="en-GB" sz="2400" dirty="0"/>
          </a:p>
          <a:p>
            <a:r>
              <a:rPr lang="en-GB" sz="2400" dirty="0"/>
              <a:t>Identify first year students who are at risk of failing as soon as possible so that the intervention is meaningful.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2037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B4E8-CDC6-5D4E-91C8-3B9B5CEE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identify at-risk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B740-BB4C-F94F-AA30-F4907E9D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Apply OU Analyse approach.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But we have much smaller data (less information) and collection of data happens only at start of the academic year and during exam periods.</a:t>
            </a:r>
          </a:p>
        </p:txBody>
      </p:sp>
      <p:pic>
        <p:nvPicPr>
          <p:cNvPr id="4" name="Picture 2" descr="C:\Users\Martin\Dropbox\Analyse\propaganda\analysis_process.png">
            <a:extLst>
              <a:ext uri="{FF2B5EF4-FFF2-40B4-BE49-F238E27FC236}">
                <a16:creationId xmlns:a16="http://schemas.microsoft.com/office/drawing/2014/main" id="{5094D628-03D9-C747-9CAA-170E8267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49" y="1799674"/>
            <a:ext cx="6248072" cy="2252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9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E689-61F6-304E-B7B1-7BC979F3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7B34F-F64E-2843-BA7F-FB3A9378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Registration data:</a:t>
            </a:r>
          </a:p>
          <a:p>
            <a:pPr lvl="1"/>
            <a:r>
              <a:rPr lang="en-GB" dirty="0"/>
              <a:t>Study programme de-/registration date, study year, age, gender, high school</a:t>
            </a:r>
          </a:p>
          <a:p>
            <a:r>
              <a:rPr lang="en-GB" dirty="0"/>
              <a:t>Exam data:</a:t>
            </a:r>
          </a:p>
          <a:p>
            <a:pPr lvl="1"/>
            <a:r>
              <a:rPr lang="en-GB" dirty="0"/>
              <a:t>Type of exam, exam date, exam result (A-F or pass/fail), ECTS credits, examiner</a:t>
            </a:r>
          </a:p>
          <a:p>
            <a:r>
              <a:rPr lang="en-GB" dirty="0"/>
              <a:t>Progression rules for cont. studies</a:t>
            </a:r>
          </a:p>
          <a:p>
            <a:pPr lvl="1"/>
            <a:r>
              <a:rPr lang="en-GB" dirty="0"/>
              <a:t>&gt; 15 credits in WS</a:t>
            </a:r>
          </a:p>
          <a:p>
            <a:pPr lvl="1"/>
            <a:r>
              <a:rPr lang="en-GB" dirty="0"/>
              <a:t>&gt; 30 credits in whole academic year</a:t>
            </a:r>
          </a:p>
        </p:txBody>
      </p:sp>
    </p:spTree>
    <p:extLst>
      <p:ext uri="{BB962C8B-B14F-4D97-AF65-F5344CB8AC3E}">
        <p14:creationId xmlns:p14="http://schemas.microsoft.com/office/powerpoint/2010/main" val="145383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1091-F837-B246-B1CF-924C0F0C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1301EBC-BE06-6B4F-9D7B-4905FD6EE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277" y="1610369"/>
            <a:ext cx="729703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A127B-8ACF-5A43-938C-6F5232358734}"/>
              </a:ext>
            </a:extLst>
          </p:cNvPr>
          <p:cNvSpPr txBox="1"/>
          <p:nvPr/>
        </p:nvSpPr>
        <p:spPr>
          <a:xfrm>
            <a:off x="248759" y="1690688"/>
            <a:ext cx="3964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Progression graph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Divide students into multiple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Plot Average of achieved credits vs. week in </a:t>
            </a:r>
            <a:r>
              <a:rPr lang="en-GB" dirty="0" err="1"/>
              <a:t>academi</a:t>
            </a:r>
            <a:r>
              <a:rPr lang="en-GB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166484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3118-990C-7C4C-8880-EA034753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pic>
        <p:nvPicPr>
          <p:cNvPr id="5" name="Content Placeholder 4" descr="A picture containing stationary, implement, pencil&#10;&#10;Description automatically generated">
            <a:extLst>
              <a:ext uri="{FF2B5EF4-FFF2-40B4-BE49-F238E27FC236}">
                <a16:creationId xmlns:a16="http://schemas.microsoft.com/office/drawing/2014/main" id="{2F1D20CD-05F9-484C-BE47-A54ACADD6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753" y="1365421"/>
            <a:ext cx="6980183" cy="41271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C1B8A-9BF3-A145-A56F-643F0730EF0D}"/>
              </a:ext>
            </a:extLst>
          </p:cNvPr>
          <p:cNvSpPr txBox="1"/>
          <p:nvPr/>
        </p:nvSpPr>
        <p:spPr>
          <a:xfrm>
            <a:off x="838200" y="2104684"/>
            <a:ext cx="4261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probabilities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Compute posterior probability of being in one of our five groups based on achieved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Plot the probability vs. credits vs. week</a:t>
            </a:r>
          </a:p>
        </p:txBody>
      </p:sp>
    </p:spTree>
    <p:extLst>
      <p:ext uri="{BB962C8B-B14F-4D97-AF65-F5344CB8AC3E}">
        <p14:creationId xmlns:p14="http://schemas.microsoft.com/office/powerpoint/2010/main" val="2455416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441E-400D-604E-AB5E-BD56C541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behaviour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666D87-6F2B-DD45-AD69-A0216A76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90" y="450765"/>
            <a:ext cx="6042110" cy="6042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A6D56-2062-774C-8948-D53F3FEC43FE}"/>
              </a:ext>
            </a:extLst>
          </p:cNvPr>
          <p:cNvSpPr txBox="1"/>
          <p:nvPr/>
        </p:nvSpPr>
        <p:spPr>
          <a:xfrm>
            <a:off x="729050" y="2001795"/>
            <a:ext cx="428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Markov chain representation of exam “behaviour” of successful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Identification of best strategies for passing the WS exams</a:t>
            </a:r>
          </a:p>
        </p:txBody>
      </p:sp>
    </p:spTree>
    <p:extLst>
      <p:ext uri="{BB962C8B-B14F-4D97-AF65-F5344CB8AC3E}">
        <p14:creationId xmlns:p14="http://schemas.microsoft.com/office/powerpoint/2010/main" val="268781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713-004A-E74C-9F7E-93533C1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Dashboard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AAACBF-7965-5B42-B9CF-ACDC0274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3" y="1759744"/>
            <a:ext cx="11501093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C129-47D8-DB44-A37C-9AEB1E87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85C2-BB62-CB4F-B0BB-F19CBFB4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Historical data provides important evidence for current students</a:t>
            </a:r>
          </a:p>
          <a:p>
            <a:r>
              <a:rPr lang="en-GB" dirty="0"/>
              <a:t>Importance of the most recent data (&amp; continuous update of them)</a:t>
            </a:r>
          </a:p>
          <a:p>
            <a:r>
              <a:rPr lang="en-GB" dirty="0"/>
              <a:t>Data privacy &amp; security</a:t>
            </a:r>
          </a:p>
          <a:p>
            <a:r>
              <a:rPr lang="en-GB" dirty="0"/>
              <a:t>Stakeholders (students, teachers, management) have different needs</a:t>
            </a:r>
          </a:p>
          <a:p>
            <a:r>
              <a:rPr lang="en-GB" dirty="0"/>
              <a:t>Cooperation between researchers/”data miners” and teachers is critical</a:t>
            </a:r>
          </a:p>
          <a:p>
            <a:r>
              <a:rPr lang="en-GB" dirty="0"/>
              <a:t>Pilot testing</a:t>
            </a:r>
          </a:p>
          <a:p>
            <a:r>
              <a:rPr lang="en-GB" dirty="0"/>
              <a:t>Predictive modelling without intervention carried out by teachers has no impact on learning</a:t>
            </a:r>
          </a:p>
        </p:txBody>
      </p:sp>
    </p:spTree>
    <p:extLst>
      <p:ext uri="{BB962C8B-B14F-4D97-AF65-F5344CB8AC3E}">
        <p14:creationId xmlns:p14="http://schemas.microsoft.com/office/powerpoint/2010/main" val="363373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9BD9-9F68-0946-91D6-A7C8A106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7725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EEA2C5-6276-1F4F-A8C5-CD51699B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22" y="2597684"/>
            <a:ext cx="7219556" cy="16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445F-138C-9F45-8C64-73B6AAC2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42AE3-953E-DE4A-BB6C-CF02F02B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RETAIN (2011 – 2012)</a:t>
            </a:r>
          </a:p>
          <a:p>
            <a:r>
              <a:rPr lang="en-GB" dirty="0"/>
              <a:t>Microsoft Research Cambridge short project (2012 – 2013)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OU Analyse (2013 - )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2014 summer – 2 courses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2014 winter – 11 courses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2015 – 2017 scaling up</a:t>
            </a:r>
          </a:p>
          <a:p>
            <a:pPr lvl="1"/>
            <a:r>
              <a:rPr lang="en-GB" dirty="0"/>
              <a:t>2018 - all courses at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9045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C4C2-953F-0444-9767-4735D5E2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Open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176E-707A-6642-85AA-282A92E87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185" b="84846"/>
          <a:stretch/>
        </p:blipFill>
        <p:spPr>
          <a:xfrm>
            <a:off x="10025743" y="583528"/>
            <a:ext cx="1328057" cy="88875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0E8CC40-CC51-4044-A202-C91016C2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43" y="1690688"/>
            <a:ext cx="3604533" cy="3364231"/>
          </a:xfrm>
          <a:prstGeom prst="rect">
            <a:avLst/>
          </a:prstGeom>
        </p:spPr>
      </p:pic>
      <p:pic>
        <p:nvPicPr>
          <p:cNvPr id="6" name="Content Placeholder 5" descr="An empty parking lot in front of a building&#10;&#10;Description automatically generated">
            <a:extLst>
              <a:ext uri="{FF2B5EF4-FFF2-40B4-BE49-F238E27FC236}">
                <a16:creationId xmlns:a16="http://schemas.microsoft.com/office/drawing/2014/main" id="{D6D6B691-2984-464F-BD3F-562B2549E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04857" y="3210937"/>
            <a:ext cx="4322989" cy="3063535"/>
          </a:xfrm>
        </p:spPr>
      </p:pic>
    </p:spTree>
    <p:extLst>
      <p:ext uri="{BB962C8B-B14F-4D97-AF65-F5344CB8AC3E}">
        <p14:creationId xmlns:p14="http://schemas.microsoft.com/office/powerpoint/2010/main" val="343784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06AC-81E2-784D-B2F6-9AC22A2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Open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F071-560B-8E4B-A729-3371CE00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largest distance learning institution in UK</a:t>
            </a:r>
          </a:p>
          <a:p>
            <a:r>
              <a:rPr lang="en-GB" dirty="0"/>
              <a:t>Over 180,000 students</a:t>
            </a:r>
          </a:p>
          <a:p>
            <a:r>
              <a:rPr lang="en-GB" dirty="0"/>
              <a:t>One course takes approx. 10 months</a:t>
            </a:r>
          </a:p>
          <a:p>
            <a:r>
              <a:rPr lang="en-GB" dirty="0"/>
              <a:t>Each course counts usually 30-60 ECTS credits</a:t>
            </a:r>
          </a:p>
          <a:p>
            <a:r>
              <a:rPr lang="en-GB" dirty="0"/>
              <a:t>Completely online (using Moodle - highly modified version)</a:t>
            </a:r>
          </a:p>
          <a:p>
            <a:r>
              <a:rPr lang="en-GB" dirty="0"/>
              <a:t>Only PhD students are at the campus</a:t>
            </a:r>
          </a:p>
          <a:p>
            <a:r>
              <a:rPr lang="en-GB" dirty="0"/>
              <a:t>Students are older than regular university students</a:t>
            </a:r>
          </a:p>
          <a:p>
            <a:r>
              <a:rPr lang="en-GB" dirty="0"/>
              <a:t>One needs no previous education to study at the OU</a:t>
            </a:r>
          </a:p>
          <a:p>
            <a:r>
              <a:rPr lang="en-GB" dirty="0"/>
              <a:t>Drop-out in many Level 1 courses around 40%</a:t>
            </a:r>
          </a:p>
        </p:txBody>
      </p:sp>
    </p:spTree>
    <p:extLst>
      <p:ext uri="{BB962C8B-B14F-4D97-AF65-F5344CB8AC3E}">
        <p14:creationId xmlns:p14="http://schemas.microsoft.com/office/powerpoint/2010/main" val="167078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7785-A7A4-F94D-93C9-0739D8DB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9439157B-DB93-BD47-9B84-AD52AE40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97957"/>
            <a:ext cx="98298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43873-6B29-5946-8E05-B47E1E58F15C}"/>
              </a:ext>
            </a:extLst>
          </p:cNvPr>
          <p:cNvSpPr txBox="1"/>
          <p:nvPr/>
        </p:nvSpPr>
        <p:spPr>
          <a:xfrm>
            <a:off x="1181100" y="3561444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With available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Demographic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VLE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Identify students at risk of failing the module as soon as possible so that the intervention is meaningful and cost effective.</a:t>
            </a:r>
          </a:p>
        </p:txBody>
      </p:sp>
    </p:spTree>
    <p:extLst>
      <p:ext uri="{BB962C8B-B14F-4D97-AF65-F5344CB8AC3E}">
        <p14:creationId xmlns:p14="http://schemas.microsoft.com/office/powerpoint/2010/main" val="74566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619E-64EC-BF4A-B5E9-87BDFD44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support at-risk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C0AA-05D2-204D-8B72-F78822EF1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Predictive </a:t>
            </a:r>
            <a:r>
              <a:rPr lang="en-GB" dirty="0" err="1"/>
              <a:t>modeling</a:t>
            </a:r>
            <a:endParaRPr lang="en-GB" dirty="0"/>
          </a:p>
        </p:txBody>
      </p:sp>
      <p:pic>
        <p:nvPicPr>
          <p:cNvPr id="4" name="Picture 2" descr="C:\Users\Martin\Dropbox\Analyse\propaganda\analysis_process.png">
            <a:extLst>
              <a:ext uri="{FF2B5EF4-FFF2-40B4-BE49-F238E27FC236}">
                <a16:creationId xmlns:a16="http://schemas.microsoft.com/office/drawing/2014/main" id="{BCA3D364-848F-844A-9223-8663B46A2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9" y="2355513"/>
            <a:ext cx="10601442" cy="382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4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96C2-AF73-DA48-8236-02FB3443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Predictive </a:t>
            </a:r>
            <a:r>
              <a:rPr lang="en-GB" dirty="0" err="1"/>
              <a:t>modeling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B3506-86F0-1447-A59F-0BEEB31EDA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1" y="2285438"/>
            <a:ext cx="8295864" cy="13624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7D36A-3992-8840-BA2A-734DA1DC6AB5}"/>
              </a:ext>
            </a:extLst>
          </p:cNvPr>
          <p:cNvCxnSpPr/>
          <p:nvPr/>
        </p:nvCxnSpPr>
        <p:spPr>
          <a:xfrm flipV="1">
            <a:off x="5761596" y="3736278"/>
            <a:ext cx="0" cy="383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>
            <a:extLst>
              <a:ext uri="{FF2B5EF4-FFF2-40B4-BE49-F238E27FC236}">
                <a16:creationId xmlns:a16="http://schemas.microsoft.com/office/drawing/2014/main" id="{D58CE54F-A816-8F49-A0FE-8609C3FE72F9}"/>
              </a:ext>
            </a:extLst>
          </p:cNvPr>
          <p:cNvSpPr txBox="1"/>
          <p:nvPr/>
        </p:nvSpPr>
        <p:spPr>
          <a:xfrm>
            <a:off x="5043996" y="4207847"/>
            <a:ext cx="14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We are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FEED1-C0C9-CD4E-AEB6-7AE3DCE72B60}"/>
              </a:ext>
            </a:extLst>
          </p:cNvPr>
          <p:cNvSpPr/>
          <p:nvPr/>
        </p:nvSpPr>
        <p:spPr>
          <a:xfrm>
            <a:off x="1981202" y="2285438"/>
            <a:ext cx="3780394" cy="1362474"/>
          </a:xfrm>
          <a:prstGeom prst="rect">
            <a:avLst/>
          </a:prstGeom>
          <a:solidFill>
            <a:srgbClr val="3366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1EBD4-BE59-B54F-9948-0E08F846AA13}"/>
              </a:ext>
            </a:extLst>
          </p:cNvPr>
          <p:cNvSpPr/>
          <p:nvPr/>
        </p:nvSpPr>
        <p:spPr>
          <a:xfrm>
            <a:off x="5761596" y="2285438"/>
            <a:ext cx="3407010" cy="1362474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10D899A-E7E8-A240-84A4-E6F83BEB1917}"/>
              </a:ext>
            </a:extLst>
          </p:cNvPr>
          <p:cNvSpPr txBox="1"/>
          <p:nvPr/>
        </p:nvSpPr>
        <p:spPr>
          <a:xfrm>
            <a:off x="2451938" y="3578403"/>
            <a:ext cx="186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"/>
              </a:rPr>
              <a:t>History we know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34634FB-A715-1E4C-A658-7EBAABDF68F6}"/>
              </a:ext>
            </a:extLst>
          </p:cNvPr>
          <p:cNvSpPr txBox="1"/>
          <p:nvPr/>
        </p:nvSpPr>
        <p:spPr>
          <a:xfrm>
            <a:off x="6278170" y="3558548"/>
            <a:ext cx="255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</a:rPr>
              <a:t>Future we can estimate</a:t>
            </a:r>
          </a:p>
        </p:txBody>
      </p:sp>
    </p:spTree>
    <p:extLst>
      <p:ext uri="{BB962C8B-B14F-4D97-AF65-F5344CB8AC3E}">
        <p14:creationId xmlns:p14="http://schemas.microsoft.com/office/powerpoint/2010/main" val="403536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730</Words>
  <Application>Microsoft Macintosh PowerPoint</Application>
  <PresentationFormat>Widescreen</PresentationFormat>
  <Paragraphs>148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Modelling of student success:  two universities – two different yet the same stories</vt:lpstr>
      <vt:lpstr>Short story</vt:lpstr>
      <vt:lpstr>PowerPoint Presentation</vt:lpstr>
      <vt:lpstr>Project history</vt:lpstr>
      <vt:lpstr>About the Open University</vt:lpstr>
      <vt:lpstr>About the Open University</vt:lpstr>
      <vt:lpstr>Problem</vt:lpstr>
      <vt:lpstr>How to support at-risk students?</vt:lpstr>
      <vt:lpstr>Predictive modeling</vt:lpstr>
      <vt:lpstr>What is the best time for at-risk student identification?</vt:lpstr>
      <vt:lpstr>Data</vt:lpstr>
      <vt:lpstr>VLE activities are important</vt:lpstr>
      <vt:lpstr>Module “fingerprints”</vt:lpstr>
      <vt:lpstr>Predictive models</vt:lpstr>
      <vt:lpstr>Prediction of at-risk students</vt:lpstr>
      <vt:lpstr>Demo</vt:lpstr>
      <vt:lpstr>PowerPoint Presentation</vt:lpstr>
      <vt:lpstr>History</vt:lpstr>
      <vt:lpstr>About FME, CTU in Prague</vt:lpstr>
      <vt:lpstr>About FME, CTU in Prague</vt:lpstr>
      <vt:lpstr>Problem</vt:lpstr>
      <vt:lpstr>How to identify at-risk students?</vt:lpstr>
      <vt:lpstr>Data</vt:lpstr>
      <vt:lpstr>Analysis</vt:lpstr>
      <vt:lpstr>Analysis</vt:lpstr>
      <vt:lpstr>Exam behaviour</vt:lpstr>
      <vt:lpstr>Dashboard</vt:lpstr>
      <vt:lpstr>Lessons learned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predictive modelling of student performance and behaviour: LA dashboards and 2 universities </dc:title>
  <dc:creator>Kuzilek, Jakub</dc:creator>
  <cp:lastModifiedBy>Kuzilek, Jakub</cp:lastModifiedBy>
  <cp:revision>63</cp:revision>
  <dcterms:created xsi:type="dcterms:W3CDTF">2020-06-16T12:15:14Z</dcterms:created>
  <dcterms:modified xsi:type="dcterms:W3CDTF">2020-06-30T12:16:12Z</dcterms:modified>
</cp:coreProperties>
</file>